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D4_856461D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4"/>
    <p:sldMasterId id="2147484026" r:id="rId5"/>
    <p:sldMasterId id="2147484038" r:id="rId6"/>
    <p:sldMasterId id="2147484050" r:id="rId7"/>
  </p:sldMasterIdLst>
  <p:notesMasterIdLst>
    <p:notesMasterId r:id="rId18"/>
  </p:notesMasterIdLst>
  <p:handoutMasterIdLst>
    <p:handoutMasterId r:id="rId19"/>
  </p:handoutMasterIdLst>
  <p:sldIdLst>
    <p:sldId id="465" r:id="rId8"/>
    <p:sldId id="466" r:id="rId9"/>
    <p:sldId id="467" r:id="rId10"/>
    <p:sldId id="422" r:id="rId11"/>
    <p:sldId id="468" r:id="rId12"/>
    <p:sldId id="469" r:id="rId13"/>
    <p:sldId id="470" r:id="rId14"/>
    <p:sldId id="471" r:id="rId15"/>
    <p:sldId id="472" r:id="rId16"/>
    <p:sldId id="473" r:id="rId17"/>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00DFBF-D725-6F49-A5A2-0BA1CB869F84}" name="Taylor, Barbara" initials="BT" userId="S::BTaylor@mpi.mb.ca::d9ac33d5-3c2b-47ef-a2f1-dd240e1eff1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00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8" autoAdjust="0"/>
    <p:restoredTop sz="75093" autoAdjust="0"/>
  </p:normalViewPr>
  <p:slideViewPr>
    <p:cSldViewPr>
      <p:cViewPr varScale="1">
        <p:scale>
          <a:sx n="85" d="100"/>
          <a:sy n="85" d="100"/>
        </p:scale>
        <p:origin x="196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524" y="-72"/>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omments/modernComment_1D4_856461DA.xml><?xml version="1.0" encoding="utf-8"?>
<p188:cmLst xmlns:a="http://schemas.openxmlformats.org/drawingml/2006/main" xmlns:r="http://schemas.openxmlformats.org/officeDocument/2006/relationships" xmlns:p188="http://schemas.microsoft.com/office/powerpoint/2018/8/main">
  <p188:cm id="{9CF71C1C-2CD1-43D3-BCF2-3DCCD0588D26}" authorId="{E700DFBF-D725-6F49-A5A2-0BA1CB869F84}" created="2024-12-13T19:13:19.238">
    <ac:txMkLst xmlns:ac="http://schemas.microsoft.com/office/drawing/2013/main/command">
      <pc:docMk xmlns:pc="http://schemas.microsoft.com/office/powerpoint/2013/main/command"/>
      <pc:sldMk xmlns:pc="http://schemas.microsoft.com/office/powerpoint/2013/main/command" cId="2237948378" sldId="468"/>
      <ac:spMk id="2" creationId="{26EBC343-6960-8F38-5FED-CA29B2D3B52F}"/>
      <ac:txMk cp="372" len="1">
        <ac:context len="376" hash="426239317"/>
      </ac:txMk>
    </ac:txMkLst>
    <p188:pos x="3076095" y="4078111"/>
    <p188:txBody>
      <a:bodyPr/>
      <a:lstStyle/>
      <a:p>
        <a:r>
          <a:rPr lang="en-US"/>
          <a:t>If this presentation is meant for OT, we should remove this item as this will not apply anyways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776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1776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776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lgn="r">
              <a:defRPr sz="1200">
                <a:latin typeface="Tahoma" pitchFamily="34" charset="0"/>
              </a:defRPr>
            </a:lvl1pPr>
          </a:lstStyle>
          <a:p>
            <a:pPr>
              <a:defRPr/>
            </a:pPr>
            <a:fld id="{CFAE9C42-1C1C-481E-AE72-90B6262757E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90467"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2008188" y="690563"/>
            <a:ext cx="2470150" cy="1852612"/>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609600" y="2847975"/>
            <a:ext cx="5715000" cy="5715000"/>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0470"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90471"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lgn="r">
              <a:defRPr sz="1200">
                <a:latin typeface="Tahoma" pitchFamily="34" charset="0"/>
              </a:defRPr>
            </a:lvl1pPr>
          </a:lstStyle>
          <a:p>
            <a:pPr>
              <a:defRPr/>
            </a:pPr>
            <a:fld id="{035C8BA7-B982-4166-AC68-470C8E04EA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AD098C-2168-4010-8DAE-208AC16F9F58}" type="slidenum">
              <a:rPr lang="en-US" smtClean="0"/>
              <a:pPr/>
              <a:t>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1400"/>
              <a:t>Introduce team members </a:t>
            </a:r>
          </a:p>
          <a:p>
            <a:pPr eaLnBrk="1" hangingPunct="1"/>
            <a:endParaRPr lang="en-CA"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5C8BA7-B982-4166-AC68-470C8E04EABF}" type="slidenum">
              <a:rPr lang="en-US" smtClean="0"/>
              <a:pPr>
                <a:defRPr/>
              </a:pPr>
              <a:t>3</a:t>
            </a:fld>
            <a:endParaRPr lang="en-US"/>
          </a:p>
        </p:txBody>
      </p:sp>
    </p:spTree>
    <p:extLst>
      <p:ext uri="{BB962C8B-B14F-4D97-AF65-F5344CB8AC3E}">
        <p14:creationId xmlns:p14="http://schemas.microsoft.com/office/powerpoint/2010/main" val="216937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05228FE-04F2-4F61-8A78-020503979329}" type="slidenum">
              <a:rPr lang="en-US" smtClean="0"/>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28600" indent="-228600" eaLnBrk="1" hangingPunct="1"/>
            <a:r>
              <a:rPr lang="en-CA" sz="1600" dirty="0"/>
              <a:t>7 criteria</a:t>
            </a:r>
          </a:p>
          <a:p>
            <a:pPr marL="228600" indent="-228600" eaLnBrk="1" hangingPunct="1"/>
            <a:endParaRPr lang="en-CA" sz="1600" dirty="0"/>
          </a:p>
          <a:p>
            <a:pPr marL="228600" indent="-228600" eaLnBrk="1" hangingPunct="1">
              <a:buFontTx/>
              <a:buAutoNum type="arabicParenR"/>
            </a:pPr>
            <a:r>
              <a:rPr lang="en-CA" sz="1600" dirty="0"/>
              <a:t>PCA needs are a direct result of the MVA</a:t>
            </a:r>
          </a:p>
          <a:p>
            <a:pPr marL="228600" indent="-228600" eaLnBrk="1" hangingPunct="1">
              <a:buFontTx/>
              <a:buAutoNum type="arabicParenR"/>
            </a:pPr>
            <a:r>
              <a:rPr lang="en-CA" sz="1600" dirty="0"/>
              <a:t>Claimant is only person that can receive services</a:t>
            </a:r>
          </a:p>
          <a:p>
            <a:pPr marL="228600" indent="-228600" eaLnBrk="1" hangingPunct="1">
              <a:buFontTx/>
              <a:buAutoNum type="arabicParenR"/>
            </a:pPr>
            <a:r>
              <a:rPr lang="en-CA" sz="1600" dirty="0"/>
              <a:t>Claimant had to be doing the activity prior to the accident and eligible based on 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5C8BA7-B982-4166-AC68-470C8E04EABF}" type="slidenum">
              <a:rPr lang="en-US" smtClean="0"/>
              <a:pPr>
                <a:defRPr/>
              </a:pPr>
              <a:t>5</a:t>
            </a:fld>
            <a:endParaRPr lang="en-US"/>
          </a:p>
        </p:txBody>
      </p:sp>
    </p:spTree>
    <p:extLst>
      <p:ext uri="{BB962C8B-B14F-4D97-AF65-F5344CB8AC3E}">
        <p14:creationId xmlns:p14="http://schemas.microsoft.com/office/powerpoint/2010/main" val="39386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5C8BA7-B982-4166-AC68-470C8E04EABF}" type="slidenum">
              <a:rPr lang="en-US" smtClean="0"/>
              <a:pPr>
                <a:defRPr/>
              </a:pPr>
              <a:t>7</a:t>
            </a:fld>
            <a:endParaRPr lang="en-US"/>
          </a:p>
        </p:txBody>
      </p:sp>
    </p:spTree>
    <p:extLst>
      <p:ext uri="{BB962C8B-B14F-4D97-AF65-F5344CB8AC3E}">
        <p14:creationId xmlns:p14="http://schemas.microsoft.com/office/powerpoint/2010/main" val="380707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5C8BA7-B982-4166-AC68-470C8E04EABF}" type="slidenum">
              <a:rPr lang="en-US" smtClean="0"/>
              <a:pPr>
                <a:defRPr/>
              </a:pPr>
              <a:t>8</a:t>
            </a:fld>
            <a:endParaRPr lang="en-US"/>
          </a:p>
        </p:txBody>
      </p:sp>
    </p:spTree>
    <p:extLst>
      <p:ext uri="{BB962C8B-B14F-4D97-AF65-F5344CB8AC3E}">
        <p14:creationId xmlns:p14="http://schemas.microsoft.com/office/powerpoint/2010/main" val="1284729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MPI_communications&amp;information_titleb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MPI_logo_rever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ctrTitle"/>
          </p:nvPr>
        </p:nvSpPr>
        <p:spPr>
          <a:xfrm>
            <a:off x="685800" y="2130426"/>
            <a:ext cx="7772400" cy="971697"/>
          </a:xfrm>
          <a:prstGeom prst="rect">
            <a:avLst/>
          </a:prstGeom>
        </p:spPr>
        <p:txBody>
          <a:bodyPr>
            <a:noAutofit/>
          </a:bodyPr>
          <a:lstStyle>
            <a:lvl1pPr algn="l">
              <a:defRPr sz="5400" b="1" i="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102123"/>
            <a:ext cx="7772400" cy="1375873"/>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5800" y="4896740"/>
            <a:ext cx="2133600" cy="365125"/>
          </a:xfrm>
        </p:spPr>
        <p:txBody>
          <a:bodyPr/>
          <a:lstStyle>
            <a:lvl1pPr>
              <a:defRPr b="1">
                <a:solidFill>
                  <a:schemeClr val="bg1"/>
                </a:solidFill>
              </a:defRPr>
            </a:lvl1pPr>
          </a:lstStyle>
          <a:p>
            <a:fld id="{D2632482-26E9-4AD5-A0DB-05A87FA9B2E4}" type="datetimeFigureOut">
              <a:rPr lang="en-US" smtClean="0"/>
              <a:pPr/>
              <a:t>12/13/2024</a:t>
            </a:fld>
            <a:endParaRPr lang="en-US"/>
          </a:p>
        </p:txBody>
      </p:sp>
      <p:sp>
        <p:nvSpPr>
          <p:cNvPr id="7" name="TextBox 6"/>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
        <p:nvSpPr>
          <p:cNvPr id="8" name="TextBox 7"/>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Tree>
    <p:extLst>
      <p:ext uri="{BB962C8B-B14F-4D97-AF65-F5344CB8AC3E}">
        <p14:creationId xmlns:p14="http://schemas.microsoft.com/office/powerpoint/2010/main" val="314763250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CF52E3-F62C-4F9A-A552-690EBF1B22EB}"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401352171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A550162-25DD-41F7-8410-0EC21B60F4E0}" type="slidenum">
              <a:rPr lang="en-US" smtClean="0"/>
              <a:pPr>
                <a:defRPr/>
              </a:pPr>
              <a:t>‹#›</a:t>
            </a:fld>
            <a:endParaRPr lang="en-US"/>
          </a:p>
        </p:txBody>
      </p:sp>
    </p:spTree>
    <p:extLst>
      <p:ext uri="{BB962C8B-B14F-4D97-AF65-F5344CB8AC3E}">
        <p14:creationId xmlns:p14="http://schemas.microsoft.com/office/powerpoint/2010/main" val="875767263"/>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0"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372074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2"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255758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330231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40135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2130425"/>
            <a:ext cx="4648200" cy="3279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b="1">
                <a:solidFill>
                  <a:srgbClr val="008080"/>
                </a:solidFill>
              </a:defRPr>
            </a:lvl1pPr>
          </a:lstStyle>
          <a:p>
            <a:r>
              <a:rPr lang="en-US"/>
              <a:t>Click to edit Master title style</a:t>
            </a:r>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C73DD3E-6E51-4E22-931E-7095A8A073EC}" type="slidenum">
              <a:rPr lang="en-US"/>
              <a:pPr/>
              <a:t>‹#›</a:t>
            </a:fld>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194" y="1600200"/>
            <a:ext cx="8229600" cy="4525963"/>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420283" y="10137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1989331093"/>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86B9CAD0-0D7A-4469-8DDF-79687683D552}" type="slidenum">
              <a:rPr lang="en-US"/>
              <a:pPr>
                <a:defRPr/>
              </a:pPr>
              <a:t>‹#›</a:t>
            </a:fld>
            <a:endParaRPr lang="en-US" dirty="0"/>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21FB56D-3F69-4392-9BD4-99A9C364A012}" type="slidenum">
              <a:rPr lang="en-US"/>
              <a:pPr>
                <a:defRPr/>
              </a:pPr>
              <a:t>‹#›</a:t>
            </a:fld>
            <a:endParaRPr lang="en-US" dirty="0"/>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25C06ABB-355E-43E1-8B33-6BBFD1D3B264}" type="slidenum">
              <a:rPr lang="en-US"/>
              <a:pPr>
                <a:defRPr/>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MPI_communications&amp;information_titleb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MPI_logo_rever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title" hasCustomPrompt="1"/>
          </p:nvPr>
        </p:nvSpPr>
        <p:spPr>
          <a:xfrm>
            <a:off x="722313" y="2324457"/>
            <a:ext cx="7772400" cy="809225"/>
          </a:xfrm>
          <a:prstGeom prst="rect">
            <a:avLst/>
          </a:prstGeom>
        </p:spPr>
        <p:txBody>
          <a:bodyPr anchor="t"/>
          <a:lstStyle>
            <a:lvl1pPr algn="l">
              <a:defRPr sz="4000" b="1" i="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3133682"/>
            <a:ext cx="7772400" cy="606752"/>
          </a:xfrm>
        </p:spPr>
        <p:txBody>
          <a:bodyPr anchor="b">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2421274"/>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708E3CB2-2EF5-411F-AEF0-2524E8935781}" type="slidenum">
              <a:rPr lang="en-US"/>
              <a:pPr>
                <a:defRPr/>
              </a:pPr>
              <a:t>‹#›</a:t>
            </a:fld>
            <a:endParaRPr lang="en-US" dirty="0"/>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163F3BD0-5098-4869-B04F-DC72A3631331}" type="slidenum">
              <a:rPr lang="en-US"/>
              <a:pPr>
                <a:defRPr/>
              </a:pPr>
              <a:t>‹#›</a:t>
            </a:fld>
            <a:endParaRPr lang="en-US" dirty="0"/>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8C27EB48-FB9E-4583-8C9D-134037A7529E}" type="slidenum">
              <a:rPr lang="en-US"/>
              <a:pPr>
                <a:defRPr/>
              </a:pPr>
              <a:t>‹#›</a:t>
            </a:fld>
            <a:endParaRPr lang="en-US" dirty="0"/>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3432F84-207C-4B2E-85D8-4DF93D97AF2A}" type="slidenum">
              <a:rPr lang="en-US"/>
              <a:pPr>
                <a:defRPr/>
              </a:pPr>
              <a:t>‹#›</a:t>
            </a:fld>
            <a:endParaRPr lang="en-US" dirty="0"/>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CEFE854-7DB1-407F-8529-4A1A204A036E}" type="slidenum">
              <a:rPr lang="en-US"/>
              <a:pPr>
                <a:defRPr/>
              </a:pPr>
              <a:t>‹#›</a:t>
            </a:fld>
            <a:endParaRPr lang="en-US" dirty="0"/>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65D2F49-923F-4C23-AAD0-FE56C352F72B}" type="slidenum">
              <a:rPr lang="en-US"/>
              <a:pPr>
                <a:defRPr/>
              </a:pPr>
              <a:t>‹#›</a:t>
            </a:fld>
            <a:endParaRPr lang="en-US" dirty="0"/>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D036A04-3A3B-433F-9AA9-981366FD8FC4}" type="slidenum">
              <a:rPr lang="en-US"/>
              <a:pPr>
                <a:defRPr/>
              </a:pPr>
              <a:t>‹#›</a:t>
            </a:fld>
            <a:endParaRPr lang="en-US" dirty="0"/>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6DFCF2E0-EDC7-4E27-A9B2-6F12B9235FCA}" type="slidenum">
              <a:rPr lang="en-US"/>
              <a:pPr>
                <a:defRPr/>
              </a:pPr>
              <a:t>‹#›</a:t>
            </a:fld>
            <a:endParaRPr lang="en-US" dirty="0"/>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D3249A3-E245-4BF2-B761-13A0F61994CA}" type="slidenum">
              <a:rPr lang="en-US"/>
              <a:pPr/>
              <a:t>‹#›</a:t>
            </a:fld>
            <a:endParaRPr lang="en-US" dirty="0"/>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CB51860-029C-49D1-A417-8A0D366B530B}" type="slidenum">
              <a:rPr lang="en-US"/>
              <a:pPr/>
              <a:t>‹#›</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BAB35E-197A-4884-8BD4-6CF846EC6B2F}"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3720747135"/>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CEEF7D3-E961-447F-AAB3-A787735D06D4}" type="slidenum">
              <a:rPr lang="en-US"/>
              <a:pPr/>
              <a:t>‹#›</a:t>
            </a:fld>
            <a:endParaRPr lang="en-US" dirty="0"/>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FE5721E-2990-43A0-8A1E-641E38609D71}" type="slidenum">
              <a:rPr lang="en-US"/>
              <a:pPr/>
              <a:t>‹#›</a:t>
            </a:fld>
            <a:endParaRPr lang="en-US" dirty="0"/>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0AC4E2A-07BC-4A31-B8C7-84E755D8647F}" type="slidenum">
              <a:rPr lang="en-US"/>
              <a:pPr/>
              <a:t>‹#›</a:t>
            </a:fld>
            <a:endParaRPr lang="en-US" dirty="0"/>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24285B3E-0A31-4511-976C-0427A915AA4B}" type="slidenum">
              <a:rPr lang="en-US"/>
              <a:pPr/>
              <a:t>‹#›</a:t>
            </a:fld>
            <a:endParaRPr lang="en-US" dirty="0"/>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0B7F12-1968-485C-B462-63165ADE880B}" type="slidenum">
              <a:rPr lang="en-US"/>
              <a:pPr/>
              <a:t>‹#›</a:t>
            </a:fld>
            <a:endParaRPr lang="en-US" dirty="0"/>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43491FA-B373-4056-AE56-5E15B3005758}" type="slidenum">
              <a:rPr lang="en-US"/>
              <a:pPr/>
              <a:t>‹#›</a:t>
            </a:fld>
            <a:endParaRPr lang="en-US" dirty="0"/>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6BC7F8E-02E9-44BB-A7F0-17CBD922E290}" type="slidenum">
              <a:rPr lang="en-US"/>
              <a:pPr/>
              <a:t>‹#›</a:t>
            </a:fld>
            <a:endParaRPr lang="en-US" dirty="0"/>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AABC27C-FE89-4838-AE02-ED02F276ECAF}" type="slidenum">
              <a:rPr lang="en-US"/>
              <a:pPr/>
              <a:t>‹#›</a:t>
            </a:fld>
            <a:endParaRPr lang="en-US" dirty="0"/>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D2FA29B-F249-4546-91F6-759A5FE4D76D}" type="slidenum">
              <a:rPr lang="en-US"/>
              <a:pPr/>
              <a:t>‹#›</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2646053-3BD1-47EB-88DE-F6E40AA69225}" type="slidenum">
              <a:rPr lang="en-US" smtClean="0"/>
              <a:pPr>
                <a:defRPr/>
              </a:pPr>
              <a:t>‹#›</a:t>
            </a:fld>
            <a:endParaRPr lang="en-US"/>
          </a:p>
        </p:txBody>
      </p:sp>
      <p:sp>
        <p:nvSpPr>
          <p:cNvPr id="11"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255758311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A6D5450-A9AA-4B39-A333-F277E4165580}" type="slidenum">
              <a:rPr lang="en-US" smtClean="0"/>
              <a:pPr>
                <a:defRPr/>
              </a:pPr>
              <a:t>‹#›</a:t>
            </a:fld>
            <a:endParaRPr lang="en-US"/>
          </a:p>
        </p:txBody>
      </p:sp>
      <p:sp>
        <p:nvSpPr>
          <p:cNvPr id="7"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3302310388"/>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6"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a:t>Click to edit Master title style</a:t>
            </a:r>
            <a:endParaRPr lang="en-US" dirty="0"/>
          </a:p>
        </p:txBody>
      </p:sp>
    </p:spTree>
    <p:extLst>
      <p:ext uri="{BB962C8B-B14F-4D97-AF65-F5344CB8AC3E}">
        <p14:creationId xmlns:p14="http://schemas.microsoft.com/office/powerpoint/2010/main" val="37499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B97D058-4E53-4BFC-A613-45B34F90F394}" type="slidenum">
              <a:rPr lang="en-US" smtClean="0"/>
              <a:pPr>
                <a:defRPr/>
              </a:pPr>
              <a:t>‹#›</a:t>
            </a:fld>
            <a:endParaRPr lang="en-US"/>
          </a:p>
        </p:txBody>
      </p:sp>
    </p:spTree>
    <p:extLst>
      <p:ext uri="{BB962C8B-B14F-4D97-AF65-F5344CB8AC3E}">
        <p14:creationId xmlns:p14="http://schemas.microsoft.com/office/powerpoint/2010/main" val="324874395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D27F492-A841-4D4B-8247-2C1991C4A7E5}" type="slidenum">
              <a:rPr lang="en-US" smtClean="0"/>
              <a:pPr>
                <a:defRPr/>
              </a:pPr>
              <a:t>‹#›</a:t>
            </a:fld>
            <a:endParaRPr lang="en-US"/>
          </a:p>
        </p:txBody>
      </p:sp>
    </p:spTree>
    <p:extLst>
      <p:ext uri="{BB962C8B-B14F-4D97-AF65-F5344CB8AC3E}">
        <p14:creationId xmlns:p14="http://schemas.microsoft.com/office/powerpoint/2010/main" val="142494866"/>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32482-26E9-4AD5-A0DB-05A87FA9B2E4}" type="datetimeFigureOut">
              <a:rPr lang="en-US" smtClean="0"/>
              <a:pPr/>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C9E003-B18E-4471-BC15-C856FE496E4E}" type="slidenum">
              <a:rPr lang="en-US" smtClean="0"/>
              <a:pPr>
                <a:defRPr/>
              </a:pPr>
              <a:t>‹#›</a:t>
            </a:fld>
            <a:endParaRPr lang="en-US"/>
          </a:p>
        </p:txBody>
      </p:sp>
      <p:sp>
        <p:nvSpPr>
          <p:cNvPr id="8" name="Rectangle 7"/>
          <p:cNvSpPr/>
          <p:nvPr/>
        </p:nvSpPr>
        <p:spPr>
          <a:xfrm>
            <a:off x="1420283" y="10010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I_logo_footer.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42667" y="6236262"/>
            <a:ext cx="1814490" cy="390077"/>
          </a:xfrm>
          <a:prstGeom prst="rect">
            <a:avLst/>
          </a:prstGeom>
        </p:spPr>
      </p:pic>
      <p:pic>
        <p:nvPicPr>
          <p:cNvPr id="16" name="Picture 15" descr="blue-arrow-top-down.png"/>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3681413" y="-371424"/>
            <a:ext cx="1781175" cy="662813"/>
          </a:xfrm>
          <a:prstGeom prst="rect">
            <a:avLst/>
          </a:prstGeom>
        </p:spPr>
      </p:pic>
    </p:spTree>
    <p:extLst>
      <p:ext uri="{BB962C8B-B14F-4D97-AF65-F5344CB8AC3E}">
        <p14:creationId xmlns:p14="http://schemas.microsoft.com/office/powerpoint/2010/main" val="269211108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ransition>
    <p:wipe dir="d"/>
  </p:transition>
  <p:txStyles>
    <p:titleStyle>
      <a:lvl1pPr algn="ctr" defTabSz="457200" rtl="0" eaLnBrk="1" latinLnBrk="0" hangingPunct="1">
        <a:spcBef>
          <a:spcPct val="0"/>
        </a:spcBef>
        <a:buNone/>
        <a:defRPr sz="4800" b="0" i="0" kern="1200">
          <a:solidFill>
            <a:srgbClr val="07838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wipe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sldNum" sz="quarter" idx="4"/>
          </p:nvPr>
        </p:nvSpPr>
        <p:spPr bwMode="auto">
          <a:xfrm>
            <a:off x="7696200" y="6400800"/>
            <a:ext cx="1260475"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hlink"/>
                </a:solidFill>
              </a:defRPr>
            </a:lvl1pPr>
          </a:lstStyle>
          <a:p>
            <a:pPr>
              <a:defRPr/>
            </a:pPr>
            <a:fld id="{17BE8B39-E8A0-4E5D-9CAB-A2CD68AAD72C}" type="slidenum">
              <a:rPr lang="en-US"/>
              <a:pPr>
                <a:defRPr/>
              </a:pPr>
              <a:t>‹#›</a:t>
            </a:fld>
            <a:endParaRPr lang="en-US" dirty="0"/>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a:fld id="{1D942F54-119E-4A9E-8DEC-26F5533DC478}" type="slidenum">
              <a:rPr lang="en-US" sz="1400"/>
              <a:pPr algn="r"/>
              <a:t>‹#›</a:t>
            </a:fld>
            <a:endParaRPr lang="en-US" sz="1400" dirty="0"/>
          </a:p>
        </p:txBody>
      </p:sp>
      <p:sp>
        <p:nvSpPr>
          <p:cNvPr id="6149"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1"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A228B2-E735-4954-AC48-25B4B6C3BED5}" type="slidenum">
              <a:rPr lang="en-US"/>
              <a:pPr/>
              <a:t>‹#›</a:t>
            </a:fld>
            <a:endParaRPr lang="en-US" dirty="0"/>
          </a:p>
        </p:txBody>
      </p:sp>
      <p:sp>
        <p:nvSpPr>
          <p:cNvPr id="16389" name="Rectangle 5"/>
          <p:cNvSpPr>
            <a:spLocks noChangeArrowheads="1"/>
          </p:cNvSpPr>
          <p:nvPr/>
        </p:nvSpPr>
        <p:spPr bwMode="auto">
          <a:xfrm>
            <a:off x="7696200" y="6400800"/>
            <a:ext cx="1260475" cy="331788"/>
          </a:xfrm>
          <a:prstGeom prst="rect">
            <a:avLst/>
          </a:prstGeom>
          <a:noFill/>
          <a:ln w="9525">
            <a:noFill/>
            <a:miter lim="800000"/>
            <a:headEnd/>
            <a:tailEnd/>
          </a:ln>
        </p:spPr>
        <p:txBody>
          <a:bodyPr/>
          <a:lstStyle>
            <a:lvl1pPr algn="r">
              <a:defRPr sz="1400" b="1">
                <a:solidFill>
                  <a:schemeClr val="hlink"/>
                </a:solidFill>
              </a:defRPr>
            </a:lvl1pPr>
          </a:lstStyle>
          <a:p>
            <a:pPr>
              <a:defRPr/>
            </a:pPr>
            <a:fld id="{8FAADD45-1A91-4100-9B2C-7F279E81F08E}" type="slidenum">
              <a:rPr lang="en-US"/>
              <a:pPr>
                <a:defRPr/>
              </a:pPr>
              <a:t>‹#›</a:t>
            </a:fld>
            <a:endParaRPr lang="en-US" dirty="0"/>
          </a:p>
        </p:txBody>
      </p:sp>
      <p:sp>
        <p:nvSpPr>
          <p:cNvPr id="7173"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D4_856461DA.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609600"/>
            <a:ext cx="9144000" cy="1752600"/>
          </a:xfrm>
        </p:spPr>
        <p:txBody>
          <a:bodyPr/>
          <a:lstStyle/>
          <a:p>
            <a:pPr algn="ctr" eaLnBrk="1" hangingPunct="1"/>
            <a:r>
              <a:rPr lang="en-US" sz="4800" dirty="0">
                <a:latin typeface="Lato" panose="020F0502020204030203" pitchFamily="34" charset="0"/>
              </a:rPr>
              <a:t>Caregiver Weekly Indemnity</a:t>
            </a:r>
            <a:br>
              <a:rPr lang="en-US" sz="4800" dirty="0">
                <a:latin typeface="Lato" panose="020F0502020204030203" pitchFamily="34" charset="0"/>
              </a:rPr>
            </a:br>
            <a:r>
              <a:rPr lang="en-US" sz="4800" dirty="0">
                <a:latin typeface="Lato" panose="020F0502020204030203" pitchFamily="34" charset="0"/>
              </a:rPr>
              <a:t>(CGWI)  Assessment </a:t>
            </a:r>
            <a:br>
              <a:rPr lang="en-US" sz="4800" dirty="0">
                <a:latin typeface="Lato" panose="020F0502020204030203" pitchFamily="34" charset="0"/>
              </a:rPr>
            </a:br>
            <a:br>
              <a:rPr lang="en-US" sz="4800" dirty="0">
                <a:latin typeface="Lato" panose="020F0502020204030203" pitchFamily="34" charset="0"/>
              </a:rPr>
            </a:br>
            <a:r>
              <a:rPr lang="en-US" sz="3600" dirty="0">
                <a:latin typeface="Lato" panose="020F0502020204030203" pitchFamily="34" charset="0"/>
              </a:rPr>
              <a:t>Orientation Basics</a:t>
            </a:r>
            <a:br>
              <a:rPr lang="en-US" sz="3600" dirty="0">
                <a:latin typeface="Lato" panose="020F0502020204030203" pitchFamily="34" charset="0"/>
              </a:rPr>
            </a:br>
            <a:r>
              <a:rPr lang="en-US" sz="3600" dirty="0">
                <a:latin typeface="Lato" panose="020F0502020204030203" pitchFamily="34" charset="0"/>
              </a:rPr>
              <a:t> </a:t>
            </a:r>
            <a:r>
              <a:rPr lang="en-US" sz="2800" dirty="0">
                <a:latin typeface="Lato" panose="020F0502020204030203" pitchFamily="34" charset="0"/>
              </a:rPr>
              <a:t>The Assessor’s Guide to Evaluating </a:t>
            </a:r>
            <a:br>
              <a:rPr lang="en-US" sz="2800" dirty="0">
                <a:latin typeface="Lato" panose="020F0502020204030203" pitchFamily="34" charset="0"/>
              </a:rPr>
            </a:br>
            <a:r>
              <a:rPr lang="en-US" sz="2800" dirty="0">
                <a:latin typeface="Lato" panose="020F0502020204030203" pitchFamily="34" charset="0"/>
              </a:rPr>
              <a:t>CGWI </a:t>
            </a:r>
            <a:br>
              <a:rPr lang="en-US" sz="2800" dirty="0">
                <a:latin typeface="Lato" panose="020F0502020204030203" pitchFamily="34" charset="0"/>
              </a:rPr>
            </a:br>
            <a:br>
              <a:rPr lang="en-US" sz="2800" dirty="0">
                <a:latin typeface="Lato" panose="020F0502020204030203" pitchFamily="34" charset="0"/>
              </a:rPr>
            </a:br>
            <a:br>
              <a:rPr lang="en-US" sz="3600" dirty="0">
                <a:latin typeface="Lato" panose="020F0502020204030203" pitchFamily="34" charset="0"/>
              </a:rPr>
            </a:br>
            <a:endParaRPr lang="en-US" sz="4000" dirty="0">
              <a:latin typeface="Lato" panose="020F0502020204030203" pitchFamily="34" charset="0"/>
            </a:endParaRPr>
          </a:p>
        </p:txBody>
      </p:sp>
      <p:sp>
        <p:nvSpPr>
          <p:cNvPr id="4" name="Rectangle 3"/>
          <p:cNvSpPr/>
          <p:nvPr/>
        </p:nvSpPr>
        <p:spPr>
          <a:xfrm>
            <a:off x="304800" y="4650938"/>
            <a:ext cx="8534400" cy="1292662"/>
          </a:xfrm>
          <a:prstGeom prst="rect">
            <a:avLst/>
          </a:prstGeom>
        </p:spPr>
        <p:txBody>
          <a:bodyPr wrap="square">
            <a:spAutoFit/>
          </a:bodyPr>
          <a:lstStyle/>
          <a:p>
            <a:pPr eaLnBrk="1" hangingPunct="1"/>
            <a:r>
              <a:rPr lang="en-US" sz="3600" dirty="0">
                <a:latin typeface="+mj-lt"/>
              </a:rPr>
              <a:t>Janet Kumka – August 2024</a:t>
            </a:r>
          </a:p>
          <a:p>
            <a:pPr eaLnBrk="1" hangingPunct="1"/>
            <a:r>
              <a:rPr lang="en-CA" sz="1400" i="1" dirty="0">
                <a:latin typeface="+mn-lt"/>
              </a:rPr>
              <a:t>This report has been prepared as advice, opinions, proposals, recommendations, analyses or policy options developed by or for the public body or a minister, as per Section 23(1) of the Freedom of Information and Protection of Privacy Act.</a:t>
            </a:r>
            <a:endParaRPr lang="en-US" sz="1400" dirty="0">
              <a:latin typeface="+mn-lt"/>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15080-A7B5-9FD1-7923-8A2F6BDC4F89}"/>
              </a:ext>
            </a:extLst>
          </p:cNvPr>
          <p:cNvSpPr>
            <a:spLocks noGrp="1"/>
          </p:cNvSpPr>
          <p:nvPr>
            <p:ph idx="1"/>
          </p:nvPr>
        </p:nvSpPr>
        <p:spPr/>
        <p:txBody>
          <a:bodyPr/>
          <a:lstStyle/>
          <a:p>
            <a:pPr marL="0" indent="0">
              <a:buNone/>
            </a:pPr>
            <a:r>
              <a:rPr lang="en-US" dirty="0"/>
              <a:t>	The CGWI template is found on the MPI – PCA portal website;</a:t>
            </a:r>
          </a:p>
          <a:p>
            <a:endParaRPr lang="en-US" dirty="0"/>
          </a:p>
          <a:p>
            <a:pPr marL="0" indent="0" algn="ctr">
              <a:buNone/>
            </a:pPr>
            <a:r>
              <a:rPr lang="en-US" dirty="0"/>
              <a:t>	</a:t>
            </a:r>
            <a:r>
              <a:rPr lang="en-US" dirty="0">
                <a:solidFill>
                  <a:schemeClr val="accent1">
                    <a:lumMod val="75000"/>
                  </a:schemeClr>
                </a:solidFill>
              </a:rPr>
              <a:t>https://apps.mpi.mb.ca/PCATool/</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Once completed you can upload the CGWI to the same website.</a:t>
            </a:r>
          </a:p>
        </p:txBody>
      </p:sp>
      <p:sp>
        <p:nvSpPr>
          <p:cNvPr id="3" name="Title 2">
            <a:extLst>
              <a:ext uri="{FF2B5EF4-FFF2-40B4-BE49-F238E27FC236}">
                <a16:creationId xmlns:a16="http://schemas.microsoft.com/office/drawing/2014/main" id="{388DBAAB-9229-C814-FD0D-F6BA279A5C10}"/>
              </a:ext>
            </a:extLst>
          </p:cNvPr>
          <p:cNvSpPr>
            <a:spLocks noGrp="1"/>
          </p:cNvSpPr>
          <p:nvPr>
            <p:ph type="title"/>
          </p:nvPr>
        </p:nvSpPr>
        <p:spPr/>
        <p:txBody>
          <a:bodyPr/>
          <a:lstStyle/>
          <a:p>
            <a:r>
              <a:rPr lang="en-US" dirty="0"/>
              <a:t>Submitting the Report</a:t>
            </a:r>
          </a:p>
        </p:txBody>
      </p:sp>
      <p:pic>
        <p:nvPicPr>
          <p:cNvPr id="4" name="Picture 3">
            <a:extLst>
              <a:ext uri="{FF2B5EF4-FFF2-40B4-BE49-F238E27FC236}">
                <a16:creationId xmlns:a16="http://schemas.microsoft.com/office/drawing/2014/main" id="{0627D10C-FCA6-114B-1DED-9CFBD365B85E}"/>
              </a:ext>
            </a:extLst>
          </p:cNvPr>
          <p:cNvPicPr>
            <a:picLocks noChangeAspect="1"/>
          </p:cNvPicPr>
          <p:nvPr/>
        </p:nvPicPr>
        <p:blipFill>
          <a:blip r:embed="rId2"/>
          <a:stretch>
            <a:fillRect/>
          </a:stretch>
        </p:blipFill>
        <p:spPr>
          <a:xfrm>
            <a:off x="2286000" y="3124200"/>
            <a:ext cx="4976812" cy="838200"/>
          </a:xfrm>
          <a:prstGeom prst="rect">
            <a:avLst/>
          </a:prstGeom>
        </p:spPr>
      </p:pic>
    </p:spTree>
    <p:extLst>
      <p:ext uri="{BB962C8B-B14F-4D97-AF65-F5344CB8AC3E}">
        <p14:creationId xmlns:p14="http://schemas.microsoft.com/office/powerpoint/2010/main" val="3835642862"/>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eaLnBrk="1" hangingPunct="1">
              <a:lnSpc>
                <a:spcPct val="90000"/>
              </a:lnSpc>
            </a:pPr>
            <a:r>
              <a:rPr lang="en-US" sz="3200" dirty="0">
                <a:latin typeface="Lato" panose="020F0502020204030203" pitchFamily="34" charset="0"/>
              </a:rPr>
              <a:t>Define Care Giver Weekly Indemnity (CGWI)</a:t>
            </a:r>
          </a:p>
          <a:p>
            <a:pPr eaLnBrk="1" hangingPunct="1">
              <a:lnSpc>
                <a:spcPct val="90000"/>
              </a:lnSpc>
            </a:pPr>
            <a:r>
              <a:rPr lang="en-US" sz="3200" dirty="0">
                <a:latin typeface="Lato" panose="020F0502020204030203" pitchFamily="34" charset="0"/>
              </a:rPr>
              <a:t>Eligibility criteria</a:t>
            </a:r>
          </a:p>
          <a:p>
            <a:pPr>
              <a:lnSpc>
                <a:spcPct val="90000"/>
              </a:lnSpc>
            </a:pPr>
            <a:r>
              <a:rPr lang="en-US" sz="3200" dirty="0">
                <a:latin typeface="Lato" panose="020F0502020204030203" pitchFamily="34" charset="0"/>
              </a:rPr>
              <a:t>CGWI vs. PCA entitlements</a:t>
            </a:r>
          </a:p>
          <a:p>
            <a:pPr>
              <a:lnSpc>
                <a:spcPct val="90000"/>
              </a:lnSpc>
            </a:pPr>
            <a:r>
              <a:rPr lang="en-US" sz="3200" dirty="0">
                <a:latin typeface="Lato" panose="020F0502020204030203" pitchFamily="34" charset="0"/>
              </a:rPr>
              <a:t>Completing the CGWI assessment</a:t>
            </a:r>
          </a:p>
          <a:p>
            <a:pPr>
              <a:lnSpc>
                <a:spcPct val="90000"/>
              </a:lnSpc>
            </a:pPr>
            <a:r>
              <a:rPr lang="en-US" sz="3200" dirty="0">
                <a:latin typeface="Lato" panose="020F0502020204030203" pitchFamily="34" charset="0"/>
              </a:rPr>
              <a:t>Understanding the evaluation summary</a:t>
            </a:r>
          </a:p>
          <a:p>
            <a:pPr eaLnBrk="1" hangingPunct="1">
              <a:lnSpc>
                <a:spcPct val="90000"/>
              </a:lnSpc>
            </a:pPr>
            <a:r>
              <a:rPr lang="en-US" sz="3200" dirty="0">
                <a:latin typeface="Lato" panose="020F0502020204030203" pitchFamily="34" charset="0"/>
              </a:rPr>
              <a:t>Submitting the report</a:t>
            </a:r>
          </a:p>
          <a:p>
            <a:pPr eaLnBrk="1" hangingPunct="1">
              <a:lnSpc>
                <a:spcPct val="90000"/>
              </a:lnSpc>
            </a:pPr>
            <a:endParaRPr lang="en-US" sz="3200" dirty="0">
              <a:latin typeface="Lato" panose="020F0502020204030203" pitchFamily="34" charset="0"/>
            </a:endParaRPr>
          </a:p>
          <a:p>
            <a:pPr eaLnBrk="1" hangingPunct="1">
              <a:lnSpc>
                <a:spcPct val="90000"/>
              </a:lnSpc>
            </a:pPr>
            <a:endParaRPr lang="en-US" sz="3200" dirty="0"/>
          </a:p>
          <a:p>
            <a:pPr eaLnBrk="1" hangingPunct="1">
              <a:lnSpc>
                <a:spcPct val="90000"/>
              </a:lnSpc>
              <a:buFontTx/>
              <a:buNone/>
            </a:pPr>
            <a:endParaRPr lang="en-US" sz="3600" dirty="0"/>
          </a:p>
          <a:p>
            <a:pPr lvl="1" eaLnBrk="1" hangingPunct="1">
              <a:lnSpc>
                <a:spcPct val="90000"/>
              </a:lnSpc>
              <a:buFont typeface="Wingdings" pitchFamily="2" charset="2"/>
              <a:buNone/>
            </a:pPr>
            <a:endParaRPr lang="en-US" sz="3600" dirty="0"/>
          </a:p>
          <a:p>
            <a:pPr eaLnBrk="1" hangingPunct="1">
              <a:lnSpc>
                <a:spcPct val="90000"/>
              </a:lnSpc>
              <a:buFont typeface="Wingdings" pitchFamily="2" charset="2"/>
              <a:buNone/>
            </a:pPr>
            <a:endParaRPr lang="en-US" sz="3600" dirty="0"/>
          </a:p>
          <a:p>
            <a:pPr lvl="1" eaLnBrk="1" hangingPunct="1">
              <a:lnSpc>
                <a:spcPct val="90000"/>
              </a:lnSpc>
              <a:buFont typeface="Wingdings" pitchFamily="2" charset="2"/>
              <a:buNone/>
            </a:pPr>
            <a:endParaRPr lang="en-US" sz="3600" dirty="0"/>
          </a:p>
        </p:txBody>
      </p:sp>
      <p:sp>
        <p:nvSpPr>
          <p:cNvPr id="4099" name="Rectangle 2"/>
          <p:cNvSpPr>
            <a:spLocks noGrp="1" noChangeArrowheads="1"/>
          </p:cNvSpPr>
          <p:nvPr>
            <p:ph type="title"/>
          </p:nvPr>
        </p:nvSpPr>
        <p:spPr/>
        <p:txBody>
          <a:bodyPr/>
          <a:lstStyle/>
          <a:p>
            <a:pPr eaLnBrk="1" hangingPunct="1"/>
            <a:r>
              <a:rPr lang="en-US" dirty="0">
                <a:latin typeface="Lato" panose="020F0502020204030203" pitchFamily="34" charset="0"/>
              </a:rPr>
              <a:t>Overview</a:t>
            </a:r>
            <a:endParaRPr lang="en-CA" dirty="0">
              <a:latin typeface="Lato" panose="020F0502020204030203" pitchFamily="34" charset="0"/>
            </a:endParaRPr>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2</a:t>
            </a:fld>
            <a:endParaRPr lang="en-US"/>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FF69CC-CB10-8A60-D5E2-D789E8E36D09}"/>
              </a:ext>
            </a:extLst>
          </p:cNvPr>
          <p:cNvSpPr>
            <a:spLocks noGrp="1"/>
          </p:cNvSpPr>
          <p:nvPr>
            <p:ph idx="1"/>
          </p:nvPr>
        </p:nvSpPr>
        <p:spPr/>
        <p:txBody>
          <a:bodyPr/>
          <a:lstStyle/>
          <a:p>
            <a:pPr marL="0" indent="0">
              <a:buNone/>
            </a:pPr>
            <a:r>
              <a:rPr lang="en-US" sz="2400" dirty="0">
                <a:latin typeface="Lato" panose="020F0502020204030203" pitchFamily="34" charset="0"/>
              </a:rPr>
              <a:t>CGWI is defined as;</a:t>
            </a:r>
          </a:p>
          <a:p>
            <a:pPr marL="0" indent="0">
              <a:buNone/>
            </a:pPr>
            <a:endParaRPr lang="en-US" sz="2400" dirty="0">
              <a:latin typeface="Lato" panose="020F0502020204030203" pitchFamily="34" charset="0"/>
            </a:endParaRPr>
          </a:p>
          <a:p>
            <a:pPr marL="0" indent="0">
              <a:buNone/>
            </a:pPr>
            <a:r>
              <a:rPr lang="en-US" sz="2400" dirty="0">
                <a:latin typeface="Lato" panose="020F0502020204030203" pitchFamily="34" charset="0"/>
              </a:rPr>
              <a:t>A caregiving benefit that the claimant may qualify for when the claimant’s </a:t>
            </a:r>
            <a:r>
              <a:rPr lang="en-US" sz="2400" b="1" dirty="0">
                <a:effectLst/>
                <a:latin typeface="Lato" panose="020F0502020204030203" pitchFamily="34" charset="0"/>
                <a:ea typeface="Calibri" panose="020F0502020204030204" pitchFamily="34" charset="0"/>
                <a:cs typeface="Times New Roman" panose="02020603050405020304" pitchFamily="18" charset="0"/>
              </a:rPr>
              <a:t>main occupation </a:t>
            </a:r>
            <a:r>
              <a:rPr lang="en-US" sz="2400" dirty="0">
                <a:effectLst/>
                <a:latin typeface="Lato" panose="020F0502020204030203" pitchFamily="34" charset="0"/>
                <a:ea typeface="Calibri" panose="020F0502020204030204" pitchFamily="34" charset="0"/>
                <a:cs typeface="Times New Roman" panose="02020603050405020304" pitchFamily="18" charset="0"/>
              </a:rPr>
              <a:t>before the accident was to take care of a child/children under the age of 16 or for an infirm person, in which due to an accident-related injury they can no longer perform these duties.</a:t>
            </a:r>
          </a:p>
          <a:p>
            <a:pPr marL="0" indent="0">
              <a:buNone/>
            </a:pPr>
            <a:endParaRPr lang="en-US" sz="2400" dirty="0">
              <a:latin typeface="Lato" panose="020F0502020204030203" pitchFamily="34" charset="0"/>
              <a:ea typeface="Calibri" panose="020F0502020204030204" pitchFamily="34" charset="0"/>
              <a:cs typeface="Times New Roman" panose="02020603050405020304" pitchFamily="18" charset="0"/>
            </a:endParaRPr>
          </a:p>
          <a:p>
            <a:pPr marL="0" indent="0">
              <a:buNone/>
            </a:pPr>
            <a:r>
              <a:rPr lang="en-US" sz="2400" dirty="0">
                <a:solidFill>
                  <a:srgbClr val="000000"/>
                </a:solidFill>
                <a:effectLst/>
                <a:latin typeface="Lato" panose="020F0502020204030203" pitchFamily="34" charset="0"/>
                <a:ea typeface="Calibri" panose="020F0502020204030204" pitchFamily="34" charset="0"/>
                <a:cs typeface="Calibri" panose="020F0502020204030204" pitchFamily="34" charset="0"/>
              </a:rPr>
              <a:t>An infirm person is defined as, a weak, frail or ill person due to old age or a disabling illness in which additional care is required beyond what they can complete on their own.</a:t>
            </a:r>
          </a:p>
          <a:p>
            <a:pPr marL="0" indent="0">
              <a:buNone/>
            </a:pPr>
            <a:endParaRPr lang="en-US" sz="2400" dirty="0"/>
          </a:p>
        </p:txBody>
      </p:sp>
      <p:sp>
        <p:nvSpPr>
          <p:cNvPr id="3" name="Title 2">
            <a:extLst>
              <a:ext uri="{FF2B5EF4-FFF2-40B4-BE49-F238E27FC236}">
                <a16:creationId xmlns:a16="http://schemas.microsoft.com/office/drawing/2014/main" id="{0AEFE5A8-D1E7-EBE5-3F98-7717670101FA}"/>
              </a:ext>
            </a:extLst>
          </p:cNvPr>
          <p:cNvSpPr>
            <a:spLocks noGrp="1"/>
          </p:cNvSpPr>
          <p:nvPr>
            <p:ph type="title"/>
          </p:nvPr>
        </p:nvSpPr>
        <p:spPr/>
        <p:txBody>
          <a:bodyPr/>
          <a:lstStyle/>
          <a:p>
            <a:r>
              <a:rPr lang="en-US" dirty="0">
                <a:latin typeface="Lato" panose="020F0502020204030203" pitchFamily="34" charset="0"/>
              </a:rPr>
              <a:t>Defining CGWI</a:t>
            </a:r>
          </a:p>
        </p:txBody>
      </p:sp>
    </p:spTree>
    <p:extLst>
      <p:ext uri="{BB962C8B-B14F-4D97-AF65-F5344CB8AC3E}">
        <p14:creationId xmlns:p14="http://schemas.microsoft.com/office/powerpoint/2010/main" val="100746096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91194" y="1600200"/>
            <a:ext cx="8229600" cy="4953000"/>
          </a:xfrm>
        </p:spPr>
        <p:txBody>
          <a:bodyPr>
            <a:noAutofit/>
          </a:bodyPr>
          <a:lstStyle/>
          <a:p>
            <a:pPr marL="0" marR="0" indent="0">
              <a:spcBef>
                <a:spcPts val="0"/>
              </a:spcBef>
              <a:spcAft>
                <a:spcPts val="0"/>
              </a:spcAft>
              <a:buNone/>
            </a:pPr>
            <a:r>
              <a:rPr lang="en-US" sz="1800" b="1" dirty="0">
                <a:solidFill>
                  <a:srgbClr val="000000"/>
                </a:solidFill>
                <a:effectLst/>
                <a:latin typeface="Lato" panose="020F0502020204030203"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A claimant is eligible for CGWI if </a:t>
            </a:r>
            <a:r>
              <a:rPr lang="en-US" sz="2000" u="sng" dirty="0">
                <a:solidFill>
                  <a:srgbClr val="000000"/>
                </a:solidFill>
                <a:effectLst/>
                <a:latin typeface="Lato" panose="020F0502020204030203" pitchFamily="34" charset="0"/>
                <a:ea typeface="Calibri" panose="020F0502020204030204" pitchFamily="34" charset="0"/>
                <a:cs typeface="Calibri" panose="020F0502020204030204" pitchFamily="34" charset="0"/>
              </a:rPr>
              <a:t>both</a:t>
            </a: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of the following apply:</a:t>
            </a:r>
          </a:p>
          <a:p>
            <a:pPr marL="0" marR="0" indent="0">
              <a:spcBef>
                <a:spcPts val="0"/>
              </a:spcBef>
              <a:spcAft>
                <a:spcPts val="0"/>
              </a:spcAft>
              <a:buNone/>
            </a:pP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a:t>
            </a:r>
          </a:p>
          <a:p>
            <a:pPr marL="342900" marR="0" lvl="0" indent="-342900">
              <a:spcBef>
                <a:spcPts val="0"/>
              </a:spcBef>
              <a:spcAft>
                <a:spcPts val="170"/>
              </a:spcAft>
              <a:buFont typeface="Symbol" panose="05050102010706020507" pitchFamily="18" charset="2"/>
              <a:buChar char=""/>
            </a:pP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The claimant’s </a:t>
            </a:r>
            <a:r>
              <a:rPr lang="en-US" sz="2000" b="1" dirty="0">
                <a:solidFill>
                  <a:srgbClr val="000000"/>
                </a:solidFill>
                <a:effectLst/>
                <a:latin typeface="Lato" panose="020F0502020204030203" pitchFamily="34" charset="0"/>
                <a:ea typeface="Calibri" panose="020F0502020204030204" pitchFamily="34" charset="0"/>
                <a:cs typeface="Calibri" panose="020F0502020204030204" pitchFamily="34" charset="0"/>
              </a:rPr>
              <a:t>main occupation </a:t>
            </a: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before the accident was to take care of a child/children under the age of 16 or for an </a:t>
            </a:r>
            <a:r>
              <a:rPr lang="en-US" sz="2000" dirty="0">
                <a:effectLst/>
                <a:latin typeface="Lato" panose="020F0502020204030203" pitchFamily="34" charset="0"/>
                <a:ea typeface="Calibri" panose="020F0502020204030204" pitchFamily="34" charset="0"/>
                <a:cs typeface="Calibri" panose="020F0502020204030204" pitchFamily="34" charset="0"/>
              </a:rPr>
              <a:t>infirm person. </a:t>
            </a:r>
          </a:p>
          <a:p>
            <a:pPr marL="0" marR="0" lvl="0" indent="0">
              <a:spcBef>
                <a:spcPts val="0"/>
              </a:spcBef>
              <a:spcAft>
                <a:spcPts val="170"/>
              </a:spcAft>
              <a:buNone/>
            </a:pPr>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The claimant cannot continue to provide this care because of MVA-related injuries. </a:t>
            </a:r>
            <a:endParaRPr lang="en-US" sz="2000" dirty="0">
              <a:solidFill>
                <a:srgbClr val="000000"/>
              </a:solidFill>
              <a:latin typeface="Lato" panose="020F0502020204030203"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2000" dirty="0">
                <a:solidFill>
                  <a:srgbClr val="000000"/>
                </a:solidFill>
                <a:latin typeface="Lato" panose="020F0502020204030203" pitchFamily="34" charset="0"/>
                <a:ea typeface="Calibri" panose="020F0502020204030204" pitchFamily="34" charset="0"/>
                <a:cs typeface="Calibri" panose="020F0502020204030204" pitchFamily="34" charset="0"/>
              </a:rPr>
              <a:t>CGWI is available for; </a:t>
            </a:r>
          </a:p>
          <a:p>
            <a:pPr marL="0" marR="0" lvl="0" indent="0">
              <a:spcBef>
                <a:spcPts val="0"/>
              </a:spcBef>
              <a:spcAft>
                <a:spcPts val="0"/>
              </a:spcAft>
              <a:buNone/>
            </a:pPr>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part-tim</a:t>
            </a:r>
            <a:r>
              <a:rPr lang="en-US" sz="2000" dirty="0">
                <a:solidFill>
                  <a:srgbClr val="000000"/>
                </a:solidFill>
                <a:latin typeface="Lato" panose="020F0502020204030203" pitchFamily="34" charset="0"/>
                <a:ea typeface="Calibri" panose="020F0502020204030204" pitchFamily="34" charset="0"/>
                <a:cs typeface="Calibri" panose="020F0502020204030204" pitchFamily="34" charset="0"/>
              </a:rPr>
              <a:t>e or non-earners.</a:t>
            </a:r>
          </a:p>
          <a:p>
            <a:pPr marL="0" marR="0" lvl="0" indent="0">
              <a:spcBef>
                <a:spcPts val="0"/>
              </a:spcBef>
              <a:spcAft>
                <a:spcPts val="0"/>
              </a:spcAft>
              <a:buNone/>
            </a:pPr>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400050" lvl="1" indent="0">
              <a:spcBef>
                <a:spcPts val="0"/>
              </a:spcBef>
              <a:buNone/>
            </a:pPr>
            <a:r>
              <a:rPr lang="en-US" sz="1800" b="1" i="1" dirty="0">
                <a:solidFill>
                  <a:srgbClr val="000000"/>
                </a:solidFill>
                <a:effectLst/>
                <a:latin typeface="Lato" panose="020F0502020204030203" pitchFamily="34" charset="0"/>
                <a:ea typeface="Calibri" panose="020F0502020204030204" pitchFamily="34" charset="0"/>
                <a:cs typeface="Calibri" panose="020F0502020204030204" pitchFamily="34" charset="0"/>
              </a:rPr>
              <a:t>Example</a:t>
            </a:r>
            <a:r>
              <a:rPr lang="en-US" sz="1800" i="1" dirty="0">
                <a:solidFill>
                  <a:srgbClr val="000000"/>
                </a:solidFill>
                <a:effectLst/>
                <a:latin typeface="Lato" panose="020F0502020204030203" pitchFamily="34" charset="0"/>
                <a:ea typeface="Calibri" panose="020F0502020204030204" pitchFamily="34" charset="0"/>
                <a:cs typeface="Calibri" panose="020F0502020204030204" pitchFamily="34" charset="0"/>
              </a:rPr>
              <a:t>: A claimant was a stay-at-home parent before the accident and can no longer provide care to their child due to their MVA related injuries. </a:t>
            </a:r>
            <a:endParaRPr lang="en-US" sz="18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400050" lvl="1" indent="0">
              <a:spcBef>
                <a:spcPts val="0"/>
              </a:spcBef>
              <a:buNone/>
            </a:pPr>
            <a:endParaRPr lang="en-US" sz="16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a:t>
            </a:r>
          </a:p>
          <a:p>
            <a:pPr eaLnBrk="1" hangingPunct="1"/>
            <a:endParaRPr lang="es-MX" sz="2400" dirty="0">
              <a:solidFill>
                <a:srgbClr val="FFFF66"/>
              </a:solidFill>
            </a:endParaRPr>
          </a:p>
        </p:txBody>
      </p:sp>
      <p:sp>
        <p:nvSpPr>
          <p:cNvPr id="12291" name="Rectangle 2"/>
          <p:cNvSpPr>
            <a:spLocks noGrp="1" noChangeArrowheads="1"/>
          </p:cNvSpPr>
          <p:nvPr>
            <p:ph type="title"/>
          </p:nvPr>
        </p:nvSpPr>
        <p:spPr/>
        <p:txBody>
          <a:bodyPr/>
          <a:lstStyle/>
          <a:p>
            <a:pPr eaLnBrk="1" hangingPunct="1"/>
            <a:r>
              <a:rPr lang="en-US" dirty="0">
                <a:latin typeface="Lato" panose="020F0502020204030203" pitchFamily="34" charset="0"/>
              </a:rPr>
              <a:t>Eligibility Criteria</a:t>
            </a:r>
          </a:p>
        </p:txBody>
      </p:sp>
      <p:sp>
        <p:nvSpPr>
          <p:cNvPr id="12290" name="Slide Number Placeholder 3"/>
          <p:cNvSpPr>
            <a:spLocks noGrp="1"/>
          </p:cNvSpPr>
          <p:nvPr>
            <p:ph type="sldNum" sz="quarter" idx="4294967295"/>
          </p:nvPr>
        </p:nvSpPr>
        <p:spPr>
          <a:xfrm>
            <a:off x="7010400" y="6408738"/>
            <a:ext cx="2133600" cy="476250"/>
          </a:xfrm>
          <a:noFill/>
        </p:spPr>
        <p:txBody>
          <a:bodyPr/>
          <a:lstStyle/>
          <a:p>
            <a:fld id="{960A5B25-1949-4CF7-A84B-575A521F2CEF}" type="slidenum">
              <a:rPr lang="en-US" smtClean="0"/>
              <a:pPr/>
              <a:t>4</a:t>
            </a:fld>
            <a:endParaRPr lang="en-US"/>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EBC343-6960-8F38-5FED-CA29B2D3B52F}"/>
              </a:ext>
            </a:extLst>
          </p:cNvPr>
          <p:cNvSpPr>
            <a:spLocks noGrp="1"/>
          </p:cNvSpPr>
          <p:nvPr>
            <p:ph idx="1"/>
          </p:nvPr>
        </p:nvSpPr>
        <p:spPr/>
        <p:txBody>
          <a:bodyPr>
            <a:normAutofit/>
          </a:bodyPr>
          <a:lstStyle/>
          <a:p>
            <a:pPr marL="0" indent="0">
              <a:buNone/>
            </a:pPr>
            <a:r>
              <a:rPr lang="en-US" sz="2400" b="1" dirty="0">
                <a:latin typeface="Lato" panose="020F0502020204030203" pitchFamily="34" charset="0"/>
              </a:rPr>
              <a:t>CGWI</a:t>
            </a:r>
          </a:p>
          <a:p>
            <a:pPr marL="0" indent="0">
              <a:buNone/>
            </a:pPr>
            <a:r>
              <a:rPr lang="en-US" sz="2000" dirty="0">
                <a:latin typeface="Lato" panose="020F0502020204030203" pitchFamily="34" charset="0"/>
              </a:rPr>
              <a:t>Is a standardized assessment of the claimant’s </a:t>
            </a:r>
            <a:r>
              <a:rPr lang="en-CA" sz="2000" kern="100" dirty="0">
                <a:effectLst/>
                <a:latin typeface="Lato" panose="020F0502020204030203" pitchFamily="34" charset="0"/>
                <a:ea typeface="Calibri" panose="020F0502020204030204" pitchFamily="34" charset="0"/>
                <a:cs typeface="Times New Roman" panose="02020603050405020304" pitchFamily="18" charset="0"/>
              </a:rPr>
              <a:t>ability to care for others (either under 16 years of age or infirm).  </a:t>
            </a:r>
            <a:endParaRPr lang="en-US" sz="2000" b="1" dirty="0">
              <a:latin typeface="Lato" panose="020F0502020204030203" pitchFamily="34" charset="0"/>
            </a:endParaRPr>
          </a:p>
          <a:p>
            <a:pPr marL="0" indent="0">
              <a:buNone/>
            </a:pPr>
            <a:endParaRPr lang="en-CA" sz="2400" b="1"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r>
              <a:rPr lang="en-CA" sz="2400" b="1" kern="100" dirty="0">
                <a:effectLst/>
                <a:latin typeface="Lato" panose="020F0502020204030203" pitchFamily="34" charset="0"/>
                <a:ea typeface="Calibri" panose="020F0502020204030204" pitchFamily="34" charset="0"/>
                <a:cs typeface="Times New Roman" panose="02020603050405020304" pitchFamily="18" charset="0"/>
              </a:rPr>
              <a:t>PCA </a:t>
            </a:r>
          </a:p>
          <a:p>
            <a:pPr marL="0" indent="0">
              <a:buNone/>
            </a:pPr>
            <a:r>
              <a:rPr lang="en-CA" sz="2000" kern="100" dirty="0">
                <a:latin typeface="Lato" panose="020F0502020204030203" pitchFamily="34" charset="0"/>
                <a:ea typeface="Calibri" panose="020F0502020204030204" pitchFamily="34" charset="0"/>
                <a:cs typeface="Times New Roman" panose="02020603050405020304" pitchFamily="18" charset="0"/>
              </a:rPr>
              <a:t>I</a:t>
            </a:r>
            <a:r>
              <a:rPr lang="en-CA" sz="2000" kern="100" dirty="0">
                <a:effectLst/>
                <a:latin typeface="Lato" panose="020F0502020204030203" pitchFamily="34" charset="0"/>
                <a:ea typeface="Calibri" panose="020F0502020204030204" pitchFamily="34" charset="0"/>
                <a:cs typeface="Times New Roman" panose="02020603050405020304" pitchFamily="18" charset="0"/>
              </a:rPr>
              <a:t>s a </a:t>
            </a:r>
            <a:r>
              <a:rPr lang="en-US" sz="2000" dirty="0">
                <a:latin typeface="Lato" panose="020F0502020204030203" pitchFamily="34" charset="0"/>
              </a:rPr>
              <a:t>standardized</a:t>
            </a:r>
            <a:r>
              <a:rPr lang="en-CA" sz="2000" kern="100" dirty="0">
                <a:effectLst/>
                <a:latin typeface="Lato" panose="020F0502020204030203" pitchFamily="34" charset="0"/>
                <a:ea typeface="Calibri" panose="020F0502020204030204" pitchFamily="34" charset="0"/>
                <a:cs typeface="Times New Roman" panose="02020603050405020304" pitchFamily="18" charset="0"/>
              </a:rPr>
              <a:t> assessment of the ability of the claimant to perform ADL &amp; IADL activities for themselves only and the care that is required due to a limitation in function as a direct result of an MVC.</a:t>
            </a:r>
            <a:endParaRPr lang="en-US" sz="2000"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CA" sz="2400" b="1"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r>
              <a:rPr lang="en-CA" sz="2400" b="1" kern="100" dirty="0">
                <a:effectLst/>
                <a:latin typeface="Lato" panose="020F0502020204030203" pitchFamily="34" charset="0"/>
                <a:ea typeface="Calibri" panose="020F0502020204030204" pitchFamily="34" charset="0"/>
                <a:cs typeface="Times New Roman" panose="02020603050405020304" pitchFamily="18" charset="0"/>
              </a:rPr>
              <a:t>Dependent Care</a:t>
            </a:r>
          </a:p>
          <a:p>
            <a:pPr marL="0" indent="0">
              <a:buNone/>
            </a:pPr>
            <a:r>
              <a:rPr lang="en-CA" sz="2000" kern="100" dirty="0">
                <a:effectLst/>
                <a:latin typeface="Lato" panose="020F0502020204030203" pitchFamily="34" charset="0"/>
                <a:ea typeface="Calibri" panose="020F0502020204030204" pitchFamily="34" charset="0"/>
                <a:cs typeface="Times New Roman" panose="02020603050405020304" pitchFamily="18" charset="0"/>
              </a:rPr>
              <a:t>No assessment required.</a:t>
            </a:r>
            <a:endParaRPr lang="en-US" sz="2000"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n-US" sz="2400" dirty="0">
              <a:latin typeface="Lato" panose="020F0502020204030203" pitchFamily="34" charset="0"/>
            </a:endParaRPr>
          </a:p>
          <a:p>
            <a:pPr marL="0" indent="0">
              <a:buNone/>
            </a:pPr>
            <a:endParaRPr lang="en-US" dirty="0"/>
          </a:p>
        </p:txBody>
      </p:sp>
      <p:sp>
        <p:nvSpPr>
          <p:cNvPr id="3" name="Title 2">
            <a:extLst>
              <a:ext uri="{FF2B5EF4-FFF2-40B4-BE49-F238E27FC236}">
                <a16:creationId xmlns:a16="http://schemas.microsoft.com/office/drawing/2014/main" id="{8BDEDC65-AB1E-D64B-CE66-F674AB86BF1F}"/>
              </a:ext>
            </a:extLst>
          </p:cNvPr>
          <p:cNvSpPr>
            <a:spLocks noGrp="1"/>
          </p:cNvSpPr>
          <p:nvPr>
            <p:ph type="title"/>
          </p:nvPr>
        </p:nvSpPr>
        <p:spPr>
          <a:xfrm>
            <a:off x="457200" y="325914"/>
            <a:ext cx="8229600" cy="1198086"/>
          </a:xfrm>
        </p:spPr>
        <p:txBody>
          <a:bodyPr/>
          <a:lstStyle/>
          <a:p>
            <a:r>
              <a:rPr lang="en-US" dirty="0"/>
              <a:t>CGWI verses PCA </a:t>
            </a:r>
            <a:br>
              <a:rPr lang="en-US" dirty="0"/>
            </a:br>
            <a:r>
              <a:rPr lang="en-US" sz="2800" dirty="0"/>
              <a:t>&amp; Dependent Care</a:t>
            </a:r>
          </a:p>
        </p:txBody>
      </p:sp>
    </p:spTree>
    <p:extLst>
      <p:ext uri="{BB962C8B-B14F-4D97-AF65-F5344CB8AC3E}">
        <p14:creationId xmlns:p14="http://schemas.microsoft.com/office/powerpoint/2010/main" val="2237948378"/>
      </p:ext>
    </p:extLst>
  </p:cSld>
  <p:clrMapOvr>
    <a:masterClrMapping/>
  </p:clrMapOvr>
  <p:transition>
    <p:wipe dir="d"/>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2714FD-303C-65F6-0A5C-5D0F7A2B1B5A}"/>
              </a:ext>
            </a:extLst>
          </p:cNvPr>
          <p:cNvSpPr>
            <a:spLocks noGrp="1"/>
          </p:cNvSpPr>
          <p:nvPr>
            <p:ph idx="1"/>
          </p:nvPr>
        </p:nvSpPr>
        <p:spPr/>
        <p:txBody>
          <a:bodyPr>
            <a:normAutofit fontScale="70000" lnSpcReduction="20000"/>
          </a:bodyPr>
          <a:lstStyle/>
          <a:p>
            <a:pPr>
              <a:lnSpc>
                <a:spcPct val="120000"/>
              </a:lnSpc>
            </a:pPr>
            <a:r>
              <a:rPr lang="en-US" sz="2900" dirty="0">
                <a:latin typeface="Lato" panose="020F0502020204030203" pitchFamily="34" charset="0"/>
              </a:rPr>
              <a:t>The CGWI assessment is evaluated in conjunction with the use of the developmental scale (refer to the PCA training modules for an understanding of it’s use and criteria).  Use this scale when identifying the dependent’s ability to perform tasks.</a:t>
            </a:r>
          </a:p>
          <a:p>
            <a:pPr>
              <a:lnSpc>
                <a:spcPct val="120000"/>
              </a:lnSpc>
            </a:pPr>
            <a:endParaRPr lang="en-US" sz="2900" dirty="0">
              <a:latin typeface="Lato" panose="020F0502020204030203" pitchFamily="34" charset="0"/>
            </a:endParaRPr>
          </a:p>
          <a:p>
            <a:pPr>
              <a:lnSpc>
                <a:spcPct val="120000"/>
              </a:lnSpc>
            </a:pPr>
            <a:r>
              <a:rPr lang="en-US" sz="2900" dirty="0">
                <a:latin typeface="Lato" panose="020F0502020204030203" pitchFamily="34" charset="0"/>
              </a:rPr>
              <a:t>The CGWI assessment is considered a functional report and should include a reference to injuries sustained in the MVC that limits the claimant in the performance of tasks required to care for </a:t>
            </a:r>
            <a:r>
              <a:rPr lang="en-US" sz="2900" dirty="0">
                <a:solidFill>
                  <a:srgbClr val="000000"/>
                </a:solidFill>
                <a:effectLst/>
                <a:latin typeface="Lato" panose="020F0502020204030203" pitchFamily="34" charset="0"/>
                <a:ea typeface="Calibri" panose="020F0502020204030204" pitchFamily="34" charset="0"/>
                <a:cs typeface="Calibri" panose="020F0502020204030204" pitchFamily="34" charset="0"/>
              </a:rPr>
              <a:t>child/children under the age of 16 or for an </a:t>
            </a:r>
            <a:r>
              <a:rPr lang="en-US" sz="2900" dirty="0">
                <a:effectLst/>
                <a:latin typeface="Lato" panose="020F0502020204030203" pitchFamily="34" charset="0"/>
                <a:ea typeface="Calibri" panose="020F0502020204030204" pitchFamily="34" charset="0"/>
                <a:cs typeface="Calibri" panose="020F0502020204030204" pitchFamily="34" charset="0"/>
              </a:rPr>
              <a:t>infirm person</a:t>
            </a:r>
            <a:r>
              <a:rPr lang="en-US" sz="29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a:t>
            </a:r>
            <a:r>
              <a:rPr lang="en-CA" sz="2900" kern="100" dirty="0">
                <a:effectLst/>
                <a:latin typeface="Lato" panose="020F0502020204030203" pitchFamily="34" charset="0"/>
                <a:ea typeface="Calibri" panose="020F0502020204030204" pitchFamily="34" charset="0"/>
                <a:cs typeface="Calibri" panose="020F0502020204030204" pitchFamily="34" charset="0"/>
              </a:rPr>
              <a:t>The activities being assessed on the form are those that would have been performed by the claimant to care for dependent(s) were it not for the injuries sustained in the motor vehicle accident.  </a:t>
            </a:r>
          </a:p>
          <a:p>
            <a:pPr>
              <a:lnSpc>
                <a:spcPct val="120000"/>
              </a:lnSpc>
            </a:pPr>
            <a:endParaRPr lang="en-US" sz="2900" kern="100" dirty="0">
              <a:effectLst/>
              <a:latin typeface="Lato" panose="020F0502020204030203" pitchFamily="34" charset="0"/>
              <a:ea typeface="Calibri" panose="020F0502020204030204" pitchFamily="34" charset="0"/>
              <a:cs typeface="Times New Roman" panose="02020603050405020304" pitchFamily="18" charset="0"/>
            </a:endParaRPr>
          </a:p>
          <a:p>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endParaRPr lang="en-US"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7982DEBD-E804-7EDA-9752-7496F840889E}"/>
              </a:ext>
            </a:extLst>
          </p:cNvPr>
          <p:cNvSpPr>
            <a:spLocks noGrp="1"/>
          </p:cNvSpPr>
          <p:nvPr>
            <p:ph type="title"/>
          </p:nvPr>
        </p:nvSpPr>
        <p:spPr/>
        <p:txBody>
          <a:bodyPr/>
          <a:lstStyle/>
          <a:p>
            <a:r>
              <a:rPr lang="en-US" sz="3600" dirty="0">
                <a:latin typeface="Lato" panose="020F0502020204030203" pitchFamily="34" charset="0"/>
              </a:rPr>
              <a:t>Completing the CGWI Assessment</a:t>
            </a:r>
            <a:br>
              <a:rPr lang="en-US" sz="3600" dirty="0">
                <a:latin typeface="Lato" panose="020F0502020204030203" pitchFamily="34" charset="0"/>
              </a:rPr>
            </a:br>
            <a:endParaRPr lang="en-US" dirty="0"/>
          </a:p>
        </p:txBody>
      </p:sp>
    </p:spTree>
    <p:extLst>
      <p:ext uri="{BB962C8B-B14F-4D97-AF65-F5344CB8AC3E}">
        <p14:creationId xmlns:p14="http://schemas.microsoft.com/office/powerpoint/2010/main" val="3189722142"/>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43698-133A-6238-B9AE-015DC9E03CA5}"/>
              </a:ext>
            </a:extLst>
          </p:cNvPr>
          <p:cNvSpPr>
            <a:spLocks noGrp="1"/>
          </p:cNvSpPr>
          <p:nvPr>
            <p:ph idx="1"/>
          </p:nvPr>
        </p:nvSpPr>
        <p:spPr/>
        <p:txBody>
          <a:bodyPr>
            <a:normAutofit lnSpcReduction="10000"/>
          </a:bodyPr>
          <a:lstStyle/>
          <a:p>
            <a:pPr marL="0">
              <a:lnSpc>
                <a:spcPct val="120000"/>
              </a:lnSpc>
              <a:spcBef>
                <a:spcPts val="0"/>
              </a:spcBef>
              <a:spcAft>
                <a:spcPts val="800"/>
              </a:spcAft>
            </a:pPr>
            <a:r>
              <a:rPr lang="en-CA" sz="2000" kern="100" dirty="0">
                <a:effectLst/>
                <a:latin typeface="Lato" panose="020F0502020204030203" pitchFamily="34" charset="0"/>
                <a:ea typeface="Calibri" panose="020F0502020204030204" pitchFamily="34" charset="0"/>
                <a:cs typeface="Times New Roman" panose="02020603050405020304" pitchFamily="18" charset="0"/>
              </a:rPr>
              <a:t>The assessment should reflect the “functional abilities and limitations 	of the claimant” and specify the care that is now required for the 	dependent. There are limited characters so keep reporting in point 	form if necessary.</a:t>
            </a:r>
          </a:p>
          <a:p>
            <a:pPr marL="0" indent="0">
              <a:lnSpc>
                <a:spcPct val="120000"/>
              </a:lnSpc>
              <a:spcBef>
                <a:spcPts val="0"/>
              </a:spcBef>
              <a:spcAft>
                <a:spcPts val="800"/>
              </a:spcAft>
              <a:buNone/>
            </a:pPr>
            <a:endParaRPr lang="en-US" sz="2000"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CA" sz="24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a:t>
            </a:r>
          </a:p>
          <a:p>
            <a:pPr marL="0">
              <a:lnSpc>
                <a:spcPct val="120000"/>
              </a:lnSpc>
              <a:spcBef>
                <a:spcPts val="0"/>
              </a:spcBef>
            </a:pPr>
            <a:endParaRPr lang="en-CA" sz="2400" dirty="0">
              <a:solidFill>
                <a:srgbClr val="000000"/>
              </a:solidFill>
              <a:latin typeface="Lato" panose="020F0502020204030203" pitchFamily="34" charset="0"/>
              <a:ea typeface="Calibri" panose="020F0502020204030204" pitchFamily="34" charset="0"/>
              <a:cs typeface="Calibri" panose="020F0502020204030204" pitchFamily="34" charset="0"/>
            </a:endParaRPr>
          </a:p>
          <a:p>
            <a:pPr marL="0">
              <a:lnSpc>
                <a:spcPct val="120000"/>
              </a:lnSpc>
              <a:spcBef>
                <a:spcPts val="0"/>
              </a:spcBef>
            </a:pPr>
            <a:r>
              <a:rPr lang="en-CA"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The level of the entitlement on the form self calculates based on your 	recorded entries and the claimant’s age up to 16 years.  For those 	that are infirm or over the age of 16 years, coverage will still apply 	despite 	the calculation not reflecting same.  In these cases, the case 	owner will mak</a:t>
            </a:r>
            <a:r>
              <a:rPr lang="en-CA" sz="2000" dirty="0">
                <a:solidFill>
                  <a:srgbClr val="000000"/>
                </a:solidFill>
                <a:latin typeface="Lato" panose="020F0502020204030203" pitchFamily="34" charset="0"/>
                <a:ea typeface="Calibri" panose="020F0502020204030204" pitchFamily="34" charset="0"/>
                <a:cs typeface="Calibri" panose="020F0502020204030204" pitchFamily="34" charset="0"/>
              </a:rPr>
              <a:t>e a note on the file to alter same.</a:t>
            </a:r>
          </a:p>
          <a:p>
            <a:pPr marL="0">
              <a:lnSpc>
                <a:spcPct val="120000"/>
              </a:lnSpc>
              <a:spcBef>
                <a:spcPts val="0"/>
              </a:spcBef>
            </a:pPr>
            <a:endParaRPr lang="en-CA" sz="2000" dirty="0">
              <a:solidFill>
                <a:srgbClr val="000000"/>
              </a:solidFill>
              <a:latin typeface="Lato" panose="020F0502020204030203" pitchFamily="34" charset="0"/>
              <a:cs typeface="Calibri" panose="020F0502020204030204" pitchFamily="34" charset="0"/>
            </a:endParaRPr>
          </a:p>
        </p:txBody>
      </p:sp>
      <p:sp>
        <p:nvSpPr>
          <p:cNvPr id="3" name="Title 2">
            <a:extLst>
              <a:ext uri="{FF2B5EF4-FFF2-40B4-BE49-F238E27FC236}">
                <a16:creationId xmlns:a16="http://schemas.microsoft.com/office/drawing/2014/main" id="{734F0631-EC33-3876-5217-5771DE49613B}"/>
              </a:ext>
            </a:extLst>
          </p:cNvPr>
          <p:cNvSpPr>
            <a:spLocks noGrp="1"/>
          </p:cNvSpPr>
          <p:nvPr>
            <p:ph type="title"/>
          </p:nvPr>
        </p:nvSpPr>
        <p:spPr/>
        <p:txBody>
          <a:bodyPr/>
          <a:lstStyle/>
          <a:p>
            <a:r>
              <a:rPr lang="en-US" sz="3600" dirty="0">
                <a:latin typeface="Lato" panose="020F0502020204030203" pitchFamily="34" charset="0"/>
              </a:rPr>
              <a:t>Completing the CGWI Assessment</a:t>
            </a:r>
            <a:br>
              <a:rPr lang="en-US" sz="3600" dirty="0">
                <a:latin typeface="Lato" panose="020F0502020204030203" pitchFamily="34" charset="0"/>
              </a:rPr>
            </a:br>
            <a:endParaRPr lang="en-US" dirty="0"/>
          </a:p>
        </p:txBody>
      </p:sp>
      <p:pic>
        <p:nvPicPr>
          <p:cNvPr id="4" name="Picture 3">
            <a:extLst>
              <a:ext uri="{FF2B5EF4-FFF2-40B4-BE49-F238E27FC236}">
                <a16:creationId xmlns:a16="http://schemas.microsoft.com/office/drawing/2014/main" id="{23ADFE8A-925B-3E99-BF1C-AFDF0D6A0749}"/>
              </a:ext>
            </a:extLst>
          </p:cNvPr>
          <p:cNvPicPr>
            <a:picLocks noChangeAspect="1"/>
          </p:cNvPicPr>
          <p:nvPr/>
        </p:nvPicPr>
        <p:blipFill>
          <a:blip r:embed="rId3"/>
          <a:stretch>
            <a:fillRect/>
          </a:stretch>
        </p:blipFill>
        <p:spPr>
          <a:xfrm>
            <a:off x="2028825" y="2971800"/>
            <a:ext cx="5086350" cy="1238250"/>
          </a:xfrm>
          <a:prstGeom prst="rect">
            <a:avLst/>
          </a:prstGeom>
        </p:spPr>
      </p:pic>
    </p:spTree>
    <p:extLst>
      <p:ext uri="{BB962C8B-B14F-4D97-AF65-F5344CB8AC3E}">
        <p14:creationId xmlns:p14="http://schemas.microsoft.com/office/powerpoint/2010/main" val="2125135456"/>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C315A-0542-CA7E-EEB8-AA0F9D741522}"/>
              </a:ext>
            </a:extLst>
          </p:cNvPr>
          <p:cNvSpPr>
            <a:spLocks noGrp="1"/>
          </p:cNvSpPr>
          <p:nvPr>
            <p:ph idx="1"/>
          </p:nvPr>
        </p:nvSpPr>
        <p:spPr/>
        <p:txBody>
          <a:bodyPr>
            <a:normAutofit lnSpcReduction="10000"/>
          </a:bodyPr>
          <a:lstStyle/>
          <a:p>
            <a:r>
              <a:rPr lang="en-CA" sz="2000" dirty="0">
                <a:solidFill>
                  <a:srgbClr val="000000"/>
                </a:solidFill>
                <a:latin typeface="Lato" panose="020F0502020204030203" pitchFamily="34" charset="0"/>
                <a:cs typeface="Calibri" panose="020F0502020204030204" pitchFamily="34" charset="0"/>
              </a:rPr>
              <a:t>If at the time of the assessment, the claimant has improved to the point where they no longer require assistance with caregiving activities, however they would have required assistance immediately after the MVC,  complete the assessment based on the level of assistance that was required post MVC and in the “general comments” field at the end of each dependent assessment form, indicate the exact date the claimant no longer required assistance.  </a:t>
            </a:r>
          </a:p>
          <a:p>
            <a:endParaRPr lang="en-CA" sz="2400" dirty="0">
              <a:solidFill>
                <a:srgbClr val="000000"/>
              </a:solidFill>
              <a:latin typeface="Lato" panose="020F0502020204030203" pitchFamily="34" charset="0"/>
              <a:cs typeface="Calibri" panose="020F0502020204030204" pitchFamily="34" charset="0"/>
            </a:endParaRPr>
          </a:p>
          <a:p>
            <a:endParaRPr lang="en-CA" sz="2400" dirty="0">
              <a:solidFill>
                <a:srgbClr val="000000"/>
              </a:solidFill>
              <a:latin typeface="Lato" panose="020F0502020204030203" pitchFamily="34" charset="0"/>
              <a:cs typeface="Calibri" panose="020F0502020204030204" pitchFamily="34" charset="0"/>
            </a:endParaRPr>
          </a:p>
          <a:p>
            <a:endParaRPr lang="en-CA" sz="2400" dirty="0">
              <a:solidFill>
                <a:srgbClr val="000000"/>
              </a:solidFill>
              <a:latin typeface="Lato" panose="020F0502020204030203" pitchFamily="34" charset="0"/>
              <a:cs typeface="Calibri" panose="020F0502020204030204" pitchFamily="34" charset="0"/>
            </a:endParaRPr>
          </a:p>
          <a:p>
            <a:endParaRPr lang="en-CA" sz="2400" dirty="0">
              <a:solidFill>
                <a:srgbClr val="000000"/>
              </a:solidFill>
              <a:latin typeface="Lato" panose="020F0502020204030203" pitchFamily="34" charset="0"/>
              <a:cs typeface="Calibri" panose="020F0502020204030204" pitchFamily="34" charset="0"/>
            </a:endParaRPr>
          </a:p>
          <a:p>
            <a:pPr marL="0" indent="0">
              <a:buNone/>
            </a:pPr>
            <a:r>
              <a:rPr lang="en-CA" sz="2000" dirty="0">
                <a:solidFill>
                  <a:srgbClr val="000000"/>
                </a:solidFill>
                <a:latin typeface="Lato" panose="020F0502020204030203" pitchFamily="34" charset="0"/>
                <a:cs typeface="Calibri" panose="020F0502020204030204" pitchFamily="34" charset="0"/>
              </a:rPr>
              <a:t>	A new report indicating no entitlement is not required.</a:t>
            </a:r>
            <a:endParaRPr lang="en-US" sz="2000" dirty="0"/>
          </a:p>
          <a:p>
            <a:pPr marL="0" indent="0">
              <a:buNone/>
            </a:pPr>
            <a:r>
              <a:rPr lang="en-US" dirty="0"/>
              <a:t> </a:t>
            </a:r>
          </a:p>
        </p:txBody>
      </p:sp>
      <p:sp>
        <p:nvSpPr>
          <p:cNvPr id="3" name="Title 2">
            <a:extLst>
              <a:ext uri="{FF2B5EF4-FFF2-40B4-BE49-F238E27FC236}">
                <a16:creationId xmlns:a16="http://schemas.microsoft.com/office/drawing/2014/main" id="{9EF2D0D6-4F41-E4D8-24B3-0564C15E4FD2}"/>
              </a:ext>
            </a:extLst>
          </p:cNvPr>
          <p:cNvSpPr>
            <a:spLocks noGrp="1"/>
          </p:cNvSpPr>
          <p:nvPr>
            <p:ph type="title"/>
          </p:nvPr>
        </p:nvSpPr>
        <p:spPr/>
        <p:txBody>
          <a:bodyPr/>
          <a:lstStyle/>
          <a:p>
            <a:r>
              <a:rPr lang="en-US" sz="3600" dirty="0">
                <a:latin typeface="Lato" panose="020F0502020204030203" pitchFamily="34" charset="0"/>
              </a:rPr>
              <a:t>Completing the CGWI Assessment</a:t>
            </a:r>
            <a:br>
              <a:rPr lang="en-US" sz="3600" dirty="0">
                <a:latin typeface="Lato" panose="020F0502020204030203" pitchFamily="34" charset="0"/>
              </a:rPr>
            </a:br>
            <a:endParaRPr lang="en-US" dirty="0"/>
          </a:p>
        </p:txBody>
      </p:sp>
      <p:pic>
        <p:nvPicPr>
          <p:cNvPr id="4" name="Picture 3">
            <a:extLst>
              <a:ext uri="{FF2B5EF4-FFF2-40B4-BE49-F238E27FC236}">
                <a16:creationId xmlns:a16="http://schemas.microsoft.com/office/drawing/2014/main" id="{64AE816A-1742-C1D6-5B3B-7C251BD94DC5}"/>
              </a:ext>
            </a:extLst>
          </p:cNvPr>
          <p:cNvPicPr>
            <a:picLocks noChangeAspect="1"/>
          </p:cNvPicPr>
          <p:nvPr/>
        </p:nvPicPr>
        <p:blipFill>
          <a:blip r:embed="rId3"/>
          <a:stretch>
            <a:fillRect/>
          </a:stretch>
        </p:blipFill>
        <p:spPr>
          <a:xfrm>
            <a:off x="1905000" y="3733800"/>
            <a:ext cx="5076825" cy="1028700"/>
          </a:xfrm>
          <a:prstGeom prst="rect">
            <a:avLst/>
          </a:prstGeom>
        </p:spPr>
      </p:pic>
    </p:spTree>
    <p:extLst>
      <p:ext uri="{BB962C8B-B14F-4D97-AF65-F5344CB8AC3E}">
        <p14:creationId xmlns:p14="http://schemas.microsoft.com/office/powerpoint/2010/main" val="3855416454"/>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A1421-90B2-9D77-B54A-FE5F5B1EB25E}"/>
              </a:ext>
            </a:extLst>
          </p:cNvPr>
          <p:cNvSpPr>
            <a:spLocks noGrp="1"/>
          </p:cNvSpPr>
          <p:nvPr>
            <p:ph idx="1"/>
          </p:nvPr>
        </p:nvSpPr>
        <p:spPr/>
        <p:txBody>
          <a:bodyPr>
            <a:normAutofit/>
          </a:bodyPr>
          <a:lstStyle/>
          <a:p>
            <a:r>
              <a:rPr lang="en-CA" sz="2000" dirty="0">
                <a:solidFill>
                  <a:srgbClr val="000000"/>
                </a:solidFill>
                <a:effectLst/>
                <a:latin typeface="Lato" panose="020F0502020204030203" pitchFamily="34" charset="0"/>
                <a:ea typeface="Calibri" panose="020F0502020204030204" pitchFamily="34" charset="0"/>
                <a:cs typeface="Calibri" panose="020F0502020204030204" pitchFamily="34" charset="0"/>
              </a:rPr>
              <a:t>The level of the entitlement on the form self calculates and is reflected on the claimant &amp; OT information cover page of your assessment for each person assessed based on your recorded entries and the claimant’s age up to 16 years.</a:t>
            </a:r>
          </a:p>
          <a:p>
            <a:endParaRPr lang="en-CA" sz="2000" dirty="0">
              <a:solidFill>
                <a:srgbClr val="000000"/>
              </a:solidFill>
              <a:latin typeface="Lato" panose="020F0502020204030203" pitchFamily="34" charset="0"/>
              <a:ea typeface="Calibri" panose="020F0502020204030204" pitchFamily="34" charset="0"/>
              <a:cs typeface="Calibri" panose="020F0502020204030204" pitchFamily="34" charset="0"/>
            </a:endParaRPr>
          </a:p>
          <a:p>
            <a:pPr marL="0" indent="0">
              <a:buNone/>
            </a:pPr>
            <a:endParaRPr lang="en-CA" sz="2000" dirty="0">
              <a:solidFill>
                <a:srgbClr val="000000"/>
              </a:solidFill>
              <a:effectLst/>
              <a:latin typeface="Lato" panose="020F0502020204030203" pitchFamily="34" charset="0"/>
              <a:ea typeface="Calibri" panose="020F0502020204030204" pitchFamily="34" charset="0"/>
              <a:cs typeface="Calibri" panose="020F0502020204030204" pitchFamily="34" charset="0"/>
            </a:endParaRPr>
          </a:p>
          <a:p>
            <a:endParaRPr lang="en-CA" sz="2000" dirty="0">
              <a:solidFill>
                <a:srgbClr val="000000"/>
              </a:solidFill>
              <a:latin typeface="Lato" panose="020F0502020204030203" pitchFamily="34" charset="0"/>
              <a:cs typeface="Calibri" panose="020F0502020204030204" pitchFamily="34" charset="0"/>
            </a:endParaRPr>
          </a:p>
          <a:p>
            <a:endParaRPr lang="en-CA" sz="2000" dirty="0">
              <a:solidFill>
                <a:srgbClr val="000000"/>
              </a:solidFill>
              <a:latin typeface="Lato" panose="020F0502020204030203" pitchFamily="34" charset="0"/>
              <a:cs typeface="Calibri" panose="020F0502020204030204" pitchFamily="34" charset="0"/>
            </a:endParaRPr>
          </a:p>
          <a:p>
            <a:endParaRPr lang="en-CA" sz="2000" dirty="0">
              <a:solidFill>
                <a:srgbClr val="000000"/>
              </a:solidFill>
              <a:latin typeface="Lato" panose="020F0502020204030203" pitchFamily="34" charset="0"/>
              <a:cs typeface="Calibri" panose="020F0502020204030204" pitchFamily="34" charset="0"/>
            </a:endParaRPr>
          </a:p>
          <a:p>
            <a:r>
              <a:rPr lang="en-CA" sz="2000" dirty="0">
                <a:solidFill>
                  <a:srgbClr val="000000"/>
                </a:solidFill>
                <a:latin typeface="Lato" panose="020F0502020204030203" pitchFamily="34" charset="0"/>
                <a:cs typeface="Calibri" panose="020F0502020204030204" pitchFamily="34" charset="0"/>
              </a:rPr>
              <a:t>If there are any issues identified with these calculation, reach out to the case owner on file for assistance.</a:t>
            </a:r>
            <a:endParaRPr lang="en-US" sz="2000" dirty="0"/>
          </a:p>
        </p:txBody>
      </p:sp>
      <p:sp>
        <p:nvSpPr>
          <p:cNvPr id="3" name="Title 2">
            <a:extLst>
              <a:ext uri="{FF2B5EF4-FFF2-40B4-BE49-F238E27FC236}">
                <a16:creationId xmlns:a16="http://schemas.microsoft.com/office/drawing/2014/main" id="{289EE455-C20D-40B6-D36E-D87A880C82C2}"/>
              </a:ext>
            </a:extLst>
          </p:cNvPr>
          <p:cNvSpPr>
            <a:spLocks noGrp="1"/>
          </p:cNvSpPr>
          <p:nvPr>
            <p:ph type="title"/>
          </p:nvPr>
        </p:nvSpPr>
        <p:spPr/>
        <p:txBody>
          <a:bodyPr/>
          <a:lstStyle/>
          <a:p>
            <a:r>
              <a:rPr lang="en-US" dirty="0"/>
              <a:t>Understanding the Evaluation Summary</a:t>
            </a:r>
          </a:p>
        </p:txBody>
      </p:sp>
      <p:pic>
        <p:nvPicPr>
          <p:cNvPr id="4" name="Picture 3">
            <a:extLst>
              <a:ext uri="{FF2B5EF4-FFF2-40B4-BE49-F238E27FC236}">
                <a16:creationId xmlns:a16="http://schemas.microsoft.com/office/drawing/2014/main" id="{A54F5AE2-D1AC-4A25-8892-6F1539A1BB03}"/>
              </a:ext>
            </a:extLst>
          </p:cNvPr>
          <p:cNvPicPr>
            <a:picLocks noChangeAspect="1"/>
          </p:cNvPicPr>
          <p:nvPr/>
        </p:nvPicPr>
        <p:blipFill>
          <a:blip r:embed="rId2"/>
          <a:stretch>
            <a:fillRect/>
          </a:stretch>
        </p:blipFill>
        <p:spPr>
          <a:xfrm>
            <a:off x="1828800" y="2971800"/>
            <a:ext cx="5105400" cy="1476375"/>
          </a:xfrm>
          <a:prstGeom prst="rect">
            <a:avLst/>
          </a:prstGeom>
        </p:spPr>
      </p:pic>
    </p:spTree>
    <p:extLst>
      <p:ext uri="{BB962C8B-B14F-4D97-AF65-F5344CB8AC3E}">
        <p14:creationId xmlns:p14="http://schemas.microsoft.com/office/powerpoint/2010/main" val="622071340"/>
      </p:ext>
    </p:extLst>
  </p:cSld>
  <p:clrMapOvr>
    <a:masterClrMapping/>
  </p:clrMapOvr>
  <p:transition>
    <p:wipe dir="d"/>
  </p:transition>
</p:sld>
</file>

<file path=ppt/theme/theme1.xml><?xml version="1.0" encoding="utf-8"?>
<a:theme xmlns:a="http://schemas.openxmlformats.org/drawingml/2006/main" name="CI_MPI_Theme">
  <a:themeElements>
    <a:clrScheme name="CI_MPI_template">
      <a:dk1>
        <a:srgbClr val="000000"/>
      </a:dk1>
      <a:lt1>
        <a:srgbClr val="FFFFFF"/>
      </a:lt1>
      <a:dk2>
        <a:srgbClr val="000000"/>
      </a:dk2>
      <a:lt2>
        <a:srgbClr val="FFFFFF"/>
      </a:lt2>
      <a:accent1>
        <a:srgbClr val="09A8D0"/>
      </a:accent1>
      <a:accent2>
        <a:srgbClr val="217CC1"/>
      </a:accent2>
      <a:accent3>
        <a:srgbClr val="1F72B2"/>
      </a:accent3>
      <a:accent4>
        <a:srgbClr val="0398A5"/>
      </a:accent4>
      <a:accent5>
        <a:srgbClr val="06A3B0"/>
      </a:accent5>
      <a:accent6>
        <a:srgbClr val="0579C1"/>
      </a:accent6>
      <a:hlink>
        <a:srgbClr val="058AC1"/>
      </a:hlink>
      <a:folHlink>
        <a:srgbClr val="0682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Template">
  <a:themeElements>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_10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_10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_10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_10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_10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_10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_10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_10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_10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_10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_10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_10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F612CE-53BF-49F2-B101-EB769860A0AF}">
  <ds:schemaRefs>
    <ds:schemaRef ds:uri="http://schemas.microsoft.com/office/2006/metadata/properties"/>
  </ds:schemaRefs>
</ds:datastoreItem>
</file>

<file path=customXml/itemProps2.xml><?xml version="1.0" encoding="utf-8"?>
<ds:datastoreItem xmlns:ds="http://schemas.openxmlformats.org/officeDocument/2006/customXml" ds:itemID="{E38DE7CC-502C-451C-8733-8F41454AA242}">
  <ds:schemaRefs>
    <ds:schemaRef ds:uri="http://schemas.microsoft.com/sharepoint/v3/contenttype/forms"/>
  </ds:schemaRefs>
</ds:datastoreItem>
</file>

<file path=customXml/itemProps3.xml><?xml version="1.0" encoding="utf-8"?>
<ds:datastoreItem xmlns:ds="http://schemas.openxmlformats.org/officeDocument/2006/customXml" ds:itemID="{EEC10965-0E36-44CA-992F-8AF3B46C6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Template for Heather Howdle</Template>
  <TotalTime>6081</TotalTime>
  <Words>868</Words>
  <Application>Microsoft Office PowerPoint</Application>
  <PresentationFormat>On-screen Show (4:3)</PresentationFormat>
  <Paragraphs>98</Paragraphs>
  <Slides>10</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Lato</vt:lpstr>
      <vt:lpstr>Symbol</vt:lpstr>
      <vt:lpstr>Tahoma</vt:lpstr>
      <vt:lpstr>Wingdings</vt:lpstr>
      <vt:lpstr>CI_MPI_Theme</vt:lpstr>
      <vt:lpstr>CorporateTemplate</vt:lpstr>
      <vt:lpstr>Custom Design</vt:lpstr>
      <vt:lpstr>1_Custom Design</vt:lpstr>
      <vt:lpstr>Caregiver Weekly Indemnity (CGWI)  Assessment   Orientation Basics  The Assessor’s Guide to Evaluating  CGWI    </vt:lpstr>
      <vt:lpstr>Overview</vt:lpstr>
      <vt:lpstr>Defining CGWI</vt:lpstr>
      <vt:lpstr>Eligibility Criteria</vt:lpstr>
      <vt:lpstr>CGWI verses PCA  &amp; Dependent Care</vt:lpstr>
      <vt:lpstr>Completing the CGWI Assessment </vt:lpstr>
      <vt:lpstr>Completing the CGWI Assessment </vt:lpstr>
      <vt:lpstr>Completing the CGWI Assessment </vt:lpstr>
      <vt:lpstr>Understanding the Evaluation Summary</vt:lpstr>
      <vt:lpstr>Submitting the Report</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 PPT -- intro</dc:title>
  <dc:creator>C Standil</dc:creator>
  <cp:lastModifiedBy>Taylor, Barbara</cp:lastModifiedBy>
  <cp:revision>312</cp:revision>
  <cp:lastPrinted>2002-09-26T18:48:33Z</cp:lastPrinted>
  <dcterms:created xsi:type="dcterms:W3CDTF">2002-04-19T01:55:59Z</dcterms:created>
  <dcterms:modified xsi:type="dcterms:W3CDTF">2024-12-13T20:55:20Z</dcterms:modified>
</cp:coreProperties>
</file>